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8" r:id="rId3"/>
    <p:sldId id="259" r:id="rId4"/>
    <p:sldId id="323" r:id="rId5"/>
    <p:sldId id="260" r:id="rId6"/>
    <p:sldId id="324" r:id="rId7"/>
    <p:sldId id="261" r:id="rId8"/>
    <p:sldId id="262" r:id="rId9"/>
    <p:sldId id="325" r:id="rId10"/>
    <p:sldId id="263" r:id="rId11"/>
    <p:sldId id="264" r:id="rId12"/>
    <p:sldId id="265" r:id="rId13"/>
    <p:sldId id="267" r:id="rId14"/>
    <p:sldId id="266" r:id="rId15"/>
    <p:sldId id="268" r:id="rId16"/>
    <p:sldId id="269" r:id="rId17"/>
    <p:sldId id="283" r:id="rId18"/>
    <p:sldId id="284" r:id="rId19"/>
    <p:sldId id="285" r:id="rId20"/>
    <p:sldId id="286" r:id="rId21"/>
    <p:sldId id="287" r:id="rId22"/>
    <p:sldId id="288" r:id="rId23"/>
    <p:sldId id="270" r:id="rId24"/>
    <p:sldId id="290" r:id="rId25"/>
    <p:sldId id="292" r:id="rId26"/>
    <p:sldId id="293" r:id="rId27"/>
    <p:sldId id="294" r:id="rId28"/>
    <p:sldId id="295" r:id="rId29"/>
    <p:sldId id="297" r:id="rId30"/>
    <p:sldId id="296" r:id="rId31"/>
    <p:sldId id="291" r:id="rId32"/>
    <p:sldId id="271" r:id="rId33"/>
    <p:sldId id="299" r:id="rId34"/>
    <p:sldId id="300" r:id="rId35"/>
    <p:sldId id="298" r:id="rId36"/>
    <p:sldId id="280" r:id="rId37"/>
    <p:sldId id="302" r:id="rId38"/>
    <p:sldId id="301" r:id="rId39"/>
    <p:sldId id="272" r:id="rId40"/>
    <p:sldId id="273" r:id="rId41"/>
    <p:sldId id="275" r:id="rId42"/>
    <p:sldId id="276" r:id="rId43"/>
    <p:sldId id="303" r:id="rId44"/>
    <p:sldId id="305" r:id="rId45"/>
    <p:sldId id="311" r:id="rId46"/>
    <p:sldId id="304" r:id="rId47"/>
    <p:sldId id="274" r:id="rId48"/>
    <p:sldId id="277" r:id="rId49"/>
    <p:sldId id="309" r:id="rId50"/>
    <p:sldId id="310" r:id="rId51"/>
    <p:sldId id="282" r:id="rId52"/>
    <p:sldId id="320" r:id="rId53"/>
    <p:sldId id="306" r:id="rId54"/>
    <p:sldId id="312" r:id="rId55"/>
    <p:sldId id="321" r:id="rId56"/>
    <p:sldId id="313" r:id="rId57"/>
    <p:sldId id="278" r:id="rId58"/>
    <p:sldId id="315" r:id="rId59"/>
    <p:sldId id="308" r:id="rId60"/>
    <p:sldId id="318" r:id="rId61"/>
    <p:sldId id="322" r:id="rId62"/>
    <p:sldId id="281" r:id="rId63"/>
    <p:sldId id="317" r:id="rId64"/>
    <p:sldId id="289" r:id="rId65"/>
    <p:sldId id="316" r:id="rId66"/>
    <p:sldId id="319" r:id="rId67"/>
    <p:sldId id="31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varScale="1">
        <p:scale>
          <a:sx n="65" d="100"/>
          <a:sy n="65" d="100"/>
        </p:scale>
        <p:origin x="13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23/10/2024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33</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34</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40</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04D033-CB09-4D84-911A-A27E765F8266}" type="slidenum">
              <a:rPr lang="en-GB" smtClean="0"/>
              <a:t>47</a:t>
            </a:fld>
            <a:endParaRPr lang="en-GB"/>
          </a:p>
        </p:txBody>
      </p:sp>
    </p:spTree>
    <p:extLst>
      <p:ext uri="{BB962C8B-B14F-4D97-AF65-F5344CB8AC3E}">
        <p14:creationId xmlns:p14="http://schemas.microsoft.com/office/powerpoint/2010/main" val="345884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Utility</a:t>
            </a:r>
            <a:r>
              <a:rPr lang="hr-HR" dirty="0"/>
              <a:t> funkcije, metode stvaranja, metode proširenja, konstante, </a:t>
            </a:r>
            <a:r>
              <a:rPr lang="hr-HR" dirty="0" err="1"/>
              <a:t>singleton</a:t>
            </a:r>
            <a:r>
              <a:rPr lang="hr-HR" dirty="0"/>
              <a:t>, </a:t>
            </a:r>
            <a:r>
              <a:rPr lang="hr-HR" dirty="0" err="1"/>
              <a:t>shared</a:t>
            </a:r>
            <a:r>
              <a:rPr lang="hr-HR" dirty="0"/>
              <a:t> </a:t>
            </a:r>
            <a:r>
              <a:rPr lang="hr-HR" dirty="0" err="1"/>
              <a:t>prefs</a:t>
            </a:r>
            <a:r>
              <a:rPr lang="hr-HR" dirty="0"/>
              <a:t>, </a:t>
            </a:r>
          </a:p>
        </p:txBody>
      </p:sp>
      <p:sp>
        <p:nvSpPr>
          <p:cNvPr id="4" name="Slide Number Placeholder 3"/>
          <p:cNvSpPr>
            <a:spLocks noGrp="1"/>
          </p:cNvSpPr>
          <p:nvPr>
            <p:ph type="sldNum" sz="quarter" idx="5"/>
          </p:nvPr>
        </p:nvSpPr>
        <p:spPr/>
        <p:txBody>
          <a:bodyPr/>
          <a:lstStyle/>
          <a:p>
            <a:fld id="{7F04D033-CB09-4D84-911A-A27E765F8266}" type="slidenum">
              <a:rPr lang="en-GB" smtClean="0"/>
              <a:t>59</a:t>
            </a:fld>
            <a:endParaRPr lang="en-GB"/>
          </a:p>
        </p:txBody>
      </p:sp>
    </p:spTree>
    <p:extLst>
      <p:ext uri="{BB962C8B-B14F-4D97-AF65-F5344CB8AC3E}">
        <p14:creationId xmlns:p14="http://schemas.microsoft.com/office/powerpoint/2010/main" val="15290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67</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23/10/2024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23/10/2024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baeldung.com/kotlin/strings-serie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dg-osijek/AndroidDevAcademy2024"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p>
          <a:p>
            <a:pPr marL="0" indent="0">
              <a:lnSpc>
                <a:spcPct val="150000"/>
              </a:lnSpc>
              <a:buNone/>
            </a:pPr>
            <a:r>
              <a:rPr lang="hr-HR" sz="2000" dirty="0">
                <a:solidFill>
                  <a:schemeClr val="bg2">
                    <a:lumMod val="50000"/>
                  </a:schemeClr>
                </a:solidFill>
                <a:hlinkClick r:id="rId4"/>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ste vi?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43367" y="5374057"/>
            <a:ext cx="7609165" cy="893394"/>
          </a:xfrm>
        </p:spPr>
        <p:txBody>
          <a:bodyPr>
            <a:normAutofit/>
          </a:bodyPr>
          <a:lstStyle/>
          <a:p>
            <a:pPr marL="0" indent="0" algn="ctr">
              <a:buNone/>
            </a:pPr>
            <a:r>
              <a:rPr lang="hr-HR" sz="2400" dirty="0">
                <a:solidFill>
                  <a:schemeClr val="bg2">
                    <a:lumMod val="50000"/>
                  </a:schemeClr>
                </a:solidFill>
              </a:rPr>
              <a:t>Može potpis?</a:t>
            </a:r>
          </a:p>
          <a:p>
            <a:pPr marL="0" indent="0" algn="ctr">
              <a:buNone/>
            </a:pPr>
            <a:r>
              <a:rPr lang="hr-HR" sz="2400" dirty="0">
                <a:solidFill>
                  <a:schemeClr val="bg2">
                    <a:lumMod val="50000"/>
                  </a:schemeClr>
                </a:solidFill>
              </a:rPr>
              <a:t>https://forms.gle/9SxQQywXPm2HbYwy9</a:t>
            </a:r>
          </a:p>
        </p:txBody>
      </p:sp>
      <p:pic>
        <p:nvPicPr>
          <p:cNvPr id="10" name="Picture 9" descr="A qr code with black squares&#10;&#10;Description automatically generated">
            <a:extLst>
              <a:ext uri="{FF2B5EF4-FFF2-40B4-BE49-F238E27FC236}">
                <a16:creationId xmlns:a16="http://schemas.microsoft.com/office/drawing/2014/main" id="{3E6A6106-948E-C180-31AD-B5CFEDBB8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753" y="1193431"/>
            <a:ext cx="4278924" cy="4278924"/>
          </a:xfrm>
          <a:prstGeom prst="rect">
            <a:avLst/>
          </a:prstGeom>
        </p:spPr>
      </p:pic>
      <p:pic>
        <p:nvPicPr>
          <p:cNvPr id="14" name="Picture 13">
            <a:extLst>
              <a:ext uri="{FF2B5EF4-FFF2-40B4-BE49-F238E27FC236}">
                <a16:creationId xmlns:a16="http://schemas.microsoft.com/office/drawing/2014/main" id="{68FB0FFB-A291-526F-913B-63EB9DFAE7B4}"/>
              </a:ext>
            </a:extLst>
          </p:cNvPr>
          <p:cNvPicPr>
            <a:picLocks noChangeAspect="1"/>
          </p:cNvPicPr>
          <p:nvPr/>
        </p:nvPicPr>
        <p:blipFill>
          <a:blip r:embed="rId3"/>
          <a:srcRect b="965"/>
          <a:stretch/>
        </p:blipFill>
        <p:spPr>
          <a:xfrm>
            <a:off x="7613271" y="0"/>
            <a:ext cx="4578728" cy="6858000"/>
          </a:xfrm>
          <a:prstGeom prst="rect">
            <a:avLst/>
          </a:prstGeom>
        </p:spPr>
      </p:pic>
    </p:spTree>
    <p:extLst>
      <p:ext uri="{BB962C8B-B14F-4D97-AF65-F5344CB8AC3E}">
        <p14:creationId xmlns:p14="http://schemas.microsoft.com/office/powerpoint/2010/main" val="378223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00100"/>
            <a:ext cx="11518901" cy="5879709"/>
            <a:chOff x="434412" y="1958949"/>
            <a:chExt cx="11323176" cy="586103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49170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r>
                <a:rPr lang="hr-HR" altLang="en-US" sz="1600" dirty="0">
                  <a:solidFill>
                    <a:srgbClr val="000000"/>
                  </a:solidFill>
                  <a:latin typeface="JetBrains Mono"/>
                </a:rPr>
                <a:t>(</a:t>
              </a:r>
              <a:r>
                <a:rPr lang="hr-HR" altLang="en-US" sz="1600" dirty="0" err="1">
                  <a:solidFill>
                    <a:srgbClr val="000000"/>
                  </a:solidFill>
                  <a:latin typeface="JetBrains Mono"/>
                </a:rPr>
                <a:t>value</a:t>
              </a:r>
              <a:r>
                <a:rPr lang="hr-HR" altLang="en-US" sz="1600" dirty="0">
                  <a:solidFill>
                    <a:srgbClr val="000000"/>
                  </a:solidFill>
                  <a:latin typeface="JetBrains Mono"/>
                </a:rPr>
                <a:t>) {</a:t>
              </a:r>
            </a:p>
            <a:p>
              <a:pPr eaLnBrk="0" fontAlgn="base" hangingPunct="0">
                <a:spcBef>
                  <a:spcPct val="0"/>
                </a:spcBef>
                <a:spcAft>
                  <a:spcPct val="0"/>
                </a:spcAft>
              </a:pPr>
              <a:r>
                <a:rPr lang="hr-HR" altLang="en-US" sz="1600" dirty="0">
                  <a:solidFill>
                    <a:srgbClr val="000000"/>
                  </a:solidFill>
                  <a:latin typeface="JetBrains Mono"/>
                </a:rPr>
                <a:t>            </a:t>
              </a:r>
              <a:r>
                <a:rPr lang="hr-HR" altLang="en-US" sz="1600" dirty="0" err="1">
                  <a:solidFill>
                    <a:srgbClr val="000000"/>
                  </a:solidFill>
                  <a:latin typeface="JetBrains Mono"/>
                </a:rPr>
                <a:t>field</a:t>
              </a:r>
              <a:r>
                <a:rPr lang="hr-HR" altLang="en-US" sz="1600" dirty="0">
                  <a:solidFill>
                    <a:srgbClr val="000000"/>
                  </a:solidFill>
                  <a:latin typeface="JetBrains Mono"/>
                </a:rPr>
                <a:t> = </a:t>
              </a:r>
              <a:r>
                <a:rPr lang="hr-HR" altLang="en-US" sz="1600" dirty="0" err="1">
                  <a:solidFill>
                    <a:srgbClr val="000000"/>
                  </a:solidFill>
                  <a:latin typeface="JetBrains Mono"/>
                </a:rPr>
                <a:t>value</a:t>
              </a:r>
              <a:endParaRPr lang="hr-HR" altLang="en-US" sz="1600" dirty="0">
                <a:solidFill>
                  <a:srgbClr val="000000"/>
                </a:solidFill>
                <a:latin typeface="JetBrains Mono"/>
              </a:endParaRPr>
            </a:p>
            <a:p>
              <a:pPr eaLnBrk="0" fontAlgn="base" hangingPunct="0">
                <a:spcBef>
                  <a:spcPct val="0"/>
                </a:spcBef>
                <a:spcAft>
                  <a:spcPct val="0"/>
                </a:spcAft>
              </a:pPr>
              <a:r>
                <a:rPr lang="hr-HR" altLang="en-US" sz="1600" dirty="0">
                  <a:solidFill>
                    <a:srgbClr val="0033B3"/>
                  </a:solidFill>
                  <a:latin typeface="JetBrains Mono"/>
                </a:rPr>
                <a:t>    </a:t>
              </a:r>
              <a:r>
                <a:rPr lang="hr-HR" altLang="en-US" sz="1600" dirty="0">
                  <a:solidFill>
                    <a:srgbClr val="000000"/>
                  </a:solidFill>
                  <a:latin typeface="JetBrains Mono"/>
                </a:rPr>
                <a: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hr-HR"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1259497" y="1255190"/>
            <a:ext cx="4369778" cy="4231490"/>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6705600" y="0"/>
            <a:ext cx="5486400"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7" y="5481880"/>
            <a:ext cx="7609165" cy="561975"/>
          </a:xfrm>
        </p:spPr>
        <p:txBody>
          <a:bodyPr>
            <a:normAutofit/>
          </a:bodyPr>
          <a:lstStyle/>
          <a:p>
            <a:pPr marL="0" indent="0" algn="ctr">
              <a:buNone/>
            </a:pPr>
            <a:r>
              <a:rPr lang="hr-HR" sz="2400" dirty="0">
                <a:solidFill>
                  <a:schemeClr val="bg2">
                    <a:lumMod val="50000"/>
                  </a:schemeClr>
                </a:solidFill>
              </a:rPr>
              <a:t>Kuda vodi ovaj QR?</a:t>
            </a:r>
          </a:p>
        </p:txBody>
      </p:sp>
    </p:spTree>
    <p:extLst>
      <p:ext uri="{BB962C8B-B14F-4D97-AF65-F5344CB8AC3E}">
        <p14:creationId xmlns:p14="http://schemas.microsoft.com/office/powerpoint/2010/main" val="208462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fontScale="85000" lnSpcReduction="10000"/>
          </a:bodyPr>
          <a:lstStyle/>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br>
              <a:rPr lang="hr-HR" dirty="0">
                <a:solidFill>
                  <a:schemeClr val="bg2">
                    <a:lumMod val="50000"/>
                  </a:schemeClr>
                </a:solidFill>
              </a:rPr>
            </a:br>
            <a:br>
              <a:rPr lang="hr-HR" dirty="0">
                <a:solidFill>
                  <a:schemeClr val="bg2">
                    <a:lumMod val="50000"/>
                  </a:schemeClr>
                </a:solidFill>
              </a:rPr>
            </a:br>
            <a:r>
              <a:rPr lang="hr-HR" dirty="0">
                <a:solidFill>
                  <a:schemeClr val="bg2">
                    <a:lumMod val="50000"/>
                  </a:schemeClr>
                </a:solidFill>
              </a:rPr>
              <a:t>Blok za inicijalizaciju (</a:t>
            </a:r>
            <a:r>
              <a:rPr lang="hr-HR" dirty="0" err="1">
                <a:solidFill>
                  <a:schemeClr val="bg2">
                    <a:lumMod val="50000"/>
                  </a:schemeClr>
                </a:solidFill>
              </a:rPr>
              <a:t>init</a:t>
            </a:r>
            <a:r>
              <a:rPr lang="hr-HR" dirty="0">
                <a:solidFill>
                  <a:schemeClr val="bg2">
                    <a:lumMod val="50000"/>
                  </a:schemeClr>
                </a:solidFill>
              </a:rPr>
              <a:t>{}) izvodi se odmah nakon primarnog konstruktora, a služi za dodavanje koda primarnom konstruktoru</a:t>
            </a:r>
            <a:br>
              <a:rPr lang="hr-HR" dirty="0">
                <a:solidFill>
                  <a:schemeClr val="bg2">
                    <a:lumMod val="50000"/>
                  </a:schemeClr>
                </a:solidFill>
              </a:rPr>
            </a:b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Inicijalizacija u inicijalizacijskom bloku vrijedi za sve konstruktore</a:t>
            </a:r>
          </a:p>
          <a:p>
            <a:pPr marL="0" indent="0">
              <a:lnSpc>
                <a:spcPct val="150000"/>
              </a:lnSpc>
              <a:buNone/>
            </a:pPr>
            <a:br>
              <a:rPr lang="hr-HR" dirty="0">
                <a:solidFill>
                  <a:schemeClr val="bg2">
                    <a:lumMod val="50000"/>
                  </a:schemeClr>
                </a:solidFill>
              </a:rPr>
            </a:br>
            <a:r>
              <a:rPr lang="hr-HR" dirty="0">
                <a:solidFill>
                  <a:schemeClr val="bg2">
                    <a:lumMod val="50000"/>
                  </a:schemeClr>
                </a:solidFill>
              </a:rPr>
              <a:t>Uobičajeno se sekundarni konstruktori pišu kao tzv. delegirani konstruktori, odnosno posao se delegira primarnom konstruktoru pozivom </a:t>
            </a:r>
            <a:r>
              <a:rPr lang="hr-HR" i="1" dirty="0" err="1">
                <a:solidFill>
                  <a:schemeClr val="bg2">
                    <a:lumMod val="50000"/>
                  </a:schemeClr>
                </a:solidFill>
              </a:rPr>
              <a:t>this</a:t>
            </a:r>
            <a:r>
              <a:rPr lang="hr-HR" i="1" dirty="0">
                <a:solidFill>
                  <a:schemeClr val="bg2">
                    <a:lumMod val="50000"/>
                  </a:schemeClr>
                </a:solidFill>
              </a:rPr>
              <a:t>()</a:t>
            </a:r>
            <a:r>
              <a:rPr lang="hr-HR" dirty="0">
                <a:solidFill>
                  <a:schemeClr val="bg2">
                    <a:lumMod val="50000"/>
                  </a:schemeClr>
                </a:solidFill>
              </a:rPr>
              <a:t> i prosljeđivanjem argumenata odmah nakon formalne liste parametara</a:t>
            </a:r>
          </a:p>
        </p:txBody>
      </p:sp>
    </p:spTree>
    <p:extLst>
      <p:ext uri="{BB962C8B-B14F-4D97-AF65-F5344CB8AC3E}">
        <p14:creationId xmlns:p14="http://schemas.microsoft.com/office/powerpoint/2010/main" val="762050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Character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Boolean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intelligence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"Unknown"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dexterity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strength </a:t>
              </a:r>
              <a:r>
                <a:rPr kumimoji="0" lang="en-US" altLang="en-US" sz="1600" b="0" i="1" u="none" strike="noStrike" cap="none" normalizeH="0" baseline="0" dirty="0">
                  <a:ln>
                    <a:noFill/>
                  </a:ln>
                  <a:solidFill>
                    <a:srgbClr val="8C8C8C"/>
                  </a:solidFill>
                  <a:effectLst/>
                  <a:latin typeface="JetBrains Mono"/>
                </a:rPr>
                <a:t>// Initializer</a:t>
              </a:r>
              <a:br>
                <a:rPr kumimoji="0" lang="en-US" altLang="en-US" sz="1600" b="0" i="1" u="none" strike="noStrike" cap="none" normalizeH="0" baseline="0" dirty="0">
                  <a:ln>
                    <a:noFill/>
                  </a:ln>
                  <a:solidFill>
                    <a:srgbClr val="8C8C8C"/>
                  </a:solidFill>
                  <a:effectLst/>
                  <a:latin typeface="JetBrains Mono"/>
                </a:rPr>
              </a:b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Init block:</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init</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strength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intelligence</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Expression bodied method: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"of Valyria"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 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67D17"/>
                  </a:solidFill>
                  <a:effectLst/>
                  <a:latin typeface="JetBrains Mono"/>
                </a:rPr>
                <a:t> I:</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CC39FFF9-7658-3BC2-A409-EF4AFD9F163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3" y="1627617"/>
            <a:ext cx="11518901" cy="1938992"/>
            <a:chOff x="434412" y="1958949"/>
            <a:chExt cx="11323176" cy="193899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56966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runExample14</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Danaerys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true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Danaerys</a:t>
              </a:r>
              <a:r>
                <a:rPr lang="en-GB" sz="1400" dirty="0">
                  <a:latin typeface="Consolas" panose="020B0609020204030204" pitchFamily="49" charset="0"/>
                </a:rPr>
                <a:t> of Valyria S:2 I:16 </a:t>
              </a:r>
            </a:p>
            <a:p>
              <a:r>
                <a:rPr lang="en-GB" sz="1400" dirty="0">
                  <a:latin typeface="Consolas" panose="020B0609020204030204" pitchFamily="49" charset="0"/>
                </a:rPr>
                <a:t>Jorah  S:10 I:2 </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887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00100"/>
            <a:ext cx="10637838" cy="2996222"/>
          </a:xfrm>
        </p:spPr>
        <p:txBody>
          <a:bodyPr>
            <a:normAutofit/>
          </a:bodyPr>
          <a:lstStyle/>
          <a:p>
            <a:pPr marL="0" indent="0">
              <a:lnSpc>
                <a:spcPct val="100000"/>
              </a:lnSpc>
              <a:buNone/>
            </a:pPr>
            <a:r>
              <a:rPr lang="hr-HR" sz="2400" dirty="0">
                <a:solidFill>
                  <a:schemeClr val="bg2">
                    <a:lumMod val="50000"/>
                  </a:schemeClr>
                </a:solidFill>
              </a:rPr>
              <a:t>Saznajte više:</a:t>
            </a:r>
            <a:br>
              <a:rPr lang="hr-HR" sz="2400" dirty="0">
                <a:solidFill>
                  <a:schemeClr val="bg2">
                    <a:lumMod val="50000"/>
                  </a:schemeClr>
                </a:solidFill>
              </a:rPr>
            </a:br>
            <a:r>
              <a:rPr lang="hr-HR" sz="1800" dirty="0">
                <a:solidFill>
                  <a:schemeClr val="bg2">
                    <a:lumMod val="50000"/>
                  </a:schemeClr>
                </a:solidFill>
                <a:hlinkClick r:id="rId3"/>
              </a:rPr>
              <a:t>https://www.baeldung.com/kotlin/constructors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4"/>
              </a:rPr>
              <a:t>https://kotlinlang.org/docs/properties.html#getters-and-setters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5"/>
              </a:rPr>
              <a:t>https://kotlinlang.org/docs/classes.html</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6"/>
              </a:rPr>
              <a:t>https://kt.academy/article/kfde-functions</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7"/>
              </a:rPr>
              <a:t>https://www.programiz.com/kotlin-programming/constructors</a:t>
            </a:r>
            <a:r>
              <a:rPr lang="hr-HR" sz="1800" dirty="0">
                <a:solidFill>
                  <a:schemeClr val="bg2">
                    <a:lumMod val="50000"/>
                  </a:schemeClr>
                </a:solidFill>
              </a:rPr>
              <a:t> </a:t>
            </a:r>
          </a:p>
          <a:p>
            <a:pPr marL="0" indent="0">
              <a:lnSpc>
                <a:spcPct val="100000"/>
              </a:lnSpc>
              <a:buNone/>
            </a:pPr>
            <a:endParaRPr lang="hr-HR" sz="2400"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3210848"/>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krug, čije stanje čini polumjer kruga a ponašanje uključuje izračun površine i opsega kruga. Omogućite stvaranje jediničnog kruga kao i kruga sa zadanim polumjerom. Napišite testni program za klasu krug.</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4661361"/>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točku u 2D prostoru čije stanje čine x i y koordinata. Omogućite stvaranje točaka podrazumijevanim konstruktorom, konstruktorom koji obje koordinate postavlja na istu vrijednost kao i točke s proizvoljnim koordinatama. Definirajte metodu za translaciju koja za predan pomak u x i y smjeru pomiče točku. Definirajte metodu koja računa euklidsku udaljenost između trenutne i točke zadane parametrom metode. Napišite testni program za klasu koja </a:t>
              </a:r>
              <a:r>
                <a:rPr lang="hr-HR">
                  <a:latin typeface="Consolas" panose="020B0609020204030204" pitchFamily="49" charset="0"/>
                </a:rPr>
                <a:t>predstavlja točku.</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a:p>
            <a:pPr marL="0" indent="0">
              <a:lnSpc>
                <a:spcPct val="150000"/>
              </a:lnSpc>
              <a:buNone/>
            </a:pPr>
            <a:r>
              <a:rPr lang="hr-HR" dirty="0">
                <a:solidFill>
                  <a:schemeClr val="bg2">
                    <a:lumMod val="50000"/>
                  </a:schemeClr>
                </a:solidFill>
              </a:rPr>
              <a:t>Nema konstruktor, postoji samo jedan</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41320"/>
            <a:ext cx="11518901" cy="3908762"/>
            <a:chOff x="434412" y="1958949"/>
            <a:chExt cx="11323176" cy="390876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53943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object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runExample15</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"Dragons burn down 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266616"/>
            <a:ext cx="11518901" cy="1107996"/>
            <a:chOff x="350379" y="5122720"/>
            <a:chExt cx="11323176" cy="1107996"/>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Total swords in the throne: 1000</a:t>
              </a:r>
            </a:p>
            <a:p>
              <a:r>
                <a:rPr lang="en-GB" sz="1400" dirty="0">
                  <a:latin typeface="Consolas" panose="020B0609020204030204" pitchFamily="49" charset="0"/>
                </a:rPr>
                <a:t>Dragons burn down enemy</a:t>
              </a:r>
            </a:p>
            <a:p>
              <a:r>
                <a:rPr lang="en-GB" sz="1400" dirty="0">
                  <a:latin typeface="Consolas" panose="020B0609020204030204" pitchFamily="49" charset="0"/>
                </a:rPr>
                <a:t>Total swords in the throne: 1001</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F19D52D-6840-CDB5-153B-FC29605381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sz="2400" dirty="0">
              <a:solidFill>
                <a:srgbClr val="FC7676"/>
              </a:solidFill>
            </a:endParaRP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8" y="5572125"/>
            <a:ext cx="7609165" cy="1076325"/>
          </a:xfrm>
        </p:spPr>
        <p:txBody>
          <a:bodyPr>
            <a:normAutofit fontScale="92500" lnSpcReduction="10000"/>
          </a:bodyPr>
          <a:lstStyle/>
          <a:p>
            <a:pPr marL="0" indent="0" algn="ctr">
              <a:buNone/>
            </a:pPr>
            <a:r>
              <a:rPr lang="hr-HR" sz="2000" dirty="0">
                <a:solidFill>
                  <a:schemeClr val="bg2">
                    <a:lumMod val="50000"/>
                  </a:schemeClr>
                </a:solidFill>
              </a:rPr>
              <a:t>Može prezentacija? A kod? A kava?</a:t>
            </a:r>
          </a:p>
          <a:p>
            <a:pPr marL="0" indent="0" algn="ctr">
              <a:buNone/>
            </a:pPr>
            <a:r>
              <a:rPr lang="hr-HR" sz="2000" dirty="0">
                <a:solidFill>
                  <a:schemeClr val="bg2">
                    <a:lumMod val="50000"/>
                  </a:schemeClr>
                </a:solidFill>
                <a:hlinkClick r:id="rId2"/>
              </a:rPr>
              <a:t>https://github.com/gdg-osijek/AndroidDevAcademy2024</a:t>
            </a:r>
            <a:endParaRPr lang="hr-HR" sz="2000" dirty="0">
              <a:solidFill>
                <a:schemeClr val="bg2">
                  <a:lumMod val="50000"/>
                </a:schemeClr>
              </a:solidFill>
            </a:endParaRPr>
          </a:p>
          <a:p>
            <a:pPr marL="0" indent="0" algn="ctr">
              <a:buNone/>
            </a:pPr>
            <a:r>
              <a:rPr lang="hr-HR" sz="2000" dirty="0">
                <a:solidFill>
                  <a:schemeClr val="bg2">
                    <a:lumMod val="50000"/>
                  </a:schemeClr>
                </a:solidFill>
              </a:rPr>
              <a:t>alumni.ferit.hr </a:t>
            </a:r>
          </a:p>
        </p:txBody>
      </p:sp>
      <p:pic>
        <p:nvPicPr>
          <p:cNvPr id="5" name="Picture 4" descr="A qr code on a white background&#10;&#10;Description automatically generated">
            <a:extLst>
              <a:ext uri="{FF2B5EF4-FFF2-40B4-BE49-F238E27FC236}">
                <a16:creationId xmlns:a16="http://schemas.microsoft.com/office/drawing/2014/main" id="{029988D6-C9F4-4C52-B15C-28D608D87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49" y="993396"/>
            <a:ext cx="4578729" cy="4578729"/>
          </a:xfrm>
          <a:prstGeom prst="rect">
            <a:avLst/>
          </a:prstGeom>
        </p:spPr>
      </p:pic>
      <p:pic>
        <p:nvPicPr>
          <p:cNvPr id="15" name="Picture 14">
            <a:extLst>
              <a:ext uri="{FF2B5EF4-FFF2-40B4-BE49-F238E27FC236}">
                <a16:creationId xmlns:a16="http://schemas.microsoft.com/office/drawing/2014/main" id="{F84B2A78-02C7-351A-D5BA-CA5F4E702EE1}"/>
              </a:ext>
            </a:extLst>
          </p:cNvPr>
          <p:cNvPicPr>
            <a:picLocks noChangeAspect="1"/>
          </p:cNvPicPr>
          <p:nvPr/>
        </p:nvPicPr>
        <p:blipFill>
          <a:blip r:embed="rId4"/>
          <a:stretch>
            <a:fillRect/>
          </a:stretch>
        </p:blipFill>
        <p:spPr>
          <a:xfrm>
            <a:off x="7613271" y="0"/>
            <a:ext cx="4578729" cy="6858000"/>
          </a:xfrm>
          <a:prstGeom prst="rect">
            <a:avLst/>
          </a:prstGeom>
        </p:spPr>
      </p:pic>
    </p:spTree>
    <p:extLst>
      <p:ext uri="{BB962C8B-B14F-4D97-AF65-F5344CB8AC3E}">
        <p14:creationId xmlns:p14="http://schemas.microsoft.com/office/powerpoint/2010/main" val="4164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906851"/>
            <a:ext cx="11518901" cy="3662541"/>
            <a:chOff x="434412" y="1958949"/>
            <a:chExt cx="11323176" cy="366254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29320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033B3"/>
                  </a:solidFill>
                  <a:effectLst/>
                  <a:latin typeface="JetBrains Mono"/>
                </a:rPr>
                <a:t>private 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soldiers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companion object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money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money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population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population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716351"/>
            <a:ext cx="11518901" cy="2431435"/>
            <a:chOff x="434412" y="1958949"/>
            <a:chExt cx="11323176" cy="2431435"/>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062103"/>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runExample16</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unsullied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"Unsullied: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unsullied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1045</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"Nights Watch: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9" y="4517118"/>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Unsullied: 333.</a:t>
              </a:r>
            </a:p>
            <a:p>
              <a:r>
                <a:rPr lang="en-GB" sz="1400" dirty="0">
                  <a:latin typeface="Consolas" panose="020B0609020204030204" pitchFamily="49" charset="0"/>
                </a:rPr>
                <a:t>Nights Watch: 522.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553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000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733246"/>
            <a:ext cx="11518901" cy="6124754"/>
            <a:chOff x="434412" y="1958949"/>
            <a:chExt cx="11323176" cy="612475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7554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when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a:ln>
                    <a:noFill/>
                  </a:ln>
                  <a:solidFill>
                    <a:srgbClr val="0033B3"/>
                  </a:solidFill>
                  <a:effectLst/>
                  <a:latin typeface="JetBrains Mono"/>
                </a:rPr>
                <a:t>null</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"Valyrian steel"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runExample17</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Non-nullable and nullable type: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Illegal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Legal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Using methods returning null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Cannot be used on a nullable type reference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Safe call operator can be used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non_nullable_sword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Illegal, can't combine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How to combine?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800100"/>
            <a:ext cx="11518901" cy="5078313"/>
            <a:chOff x="434412" y="1958949"/>
            <a:chExt cx="11323176" cy="5078313"/>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4708981"/>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500" b="0" i="0" u="none" strike="noStrike" cap="none" normalizeH="0" baseline="0" dirty="0">
                  <a:ln>
                    <a:noFill/>
                  </a:ln>
                  <a:solidFill>
                    <a:srgbClr val="0033B3"/>
                  </a:solidFill>
                  <a:effectLst/>
                  <a:latin typeface="JetBrains Mono"/>
                </a:rPr>
                <a:t>un </a:t>
              </a:r>
              <a:r>
                <a:rPr kumimoji="0" lang="en-US" altLang="en-US" sz="1500" b="0" i="0" u="none" strike="noStrike" cap="none" normalizeH="0" baseline="0" dirty="0">
                  <a:ln>
                    <a:noFill/>
                  </a:ln>
                  <a:solidFill>
                    <a:srgbClr val="00627A"/>
                  </a:solidFill>
                  <a:effectLst/>
                  <a:latin typeface="JetBrains Mono"/>
                </a:rPr>
                <a:t>runExample18</a:t>
              </a: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 </a:t>
              </a:r>
              <a:r>
                <a:rPr kumimoji="0" lang="en-US" altLang="en-US" sz="1500" b="0" i="0" u="none" strike="noStrike" cap="none" normalizeH="0" baseline="0" dirty="0">
                  <a:ln>
                    <a:noFill/>
                  </a:ln>
                  <a:solidFill>
                    <a:srgbClr val="080808"/>
                  </a:solidFill>
                  <a:effectLst/>
                  <a:latin typeface="JetBrains Mono"/>
                </a:rPr>
                <a:t>= Sword(</a:t>
              </a:r>
              <a:r>
                <a:rPr kumimoji="0" lang="en-US" altLang="en-US" sz="1500" b="0" i="0" u="none" strike="noStrike" cap="none" normalizeH="0" baseline="0" dirty="0">
                  <a:ln>
                    <a:noFill/>
                  </a:ln>
                  <a:solidFill>
                    <a:srgbClr val="067D17"/>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3</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stick</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Swordsman(</a:t>
              </a:r>
              <a:r>
                <a:rPr kumimoji="0" lang="en-US" altLang="en-US" sz="1500" b="0" i="0" u="none" strike="noStrike" cap="none" normalizeH="0" baseline="0" dirty="0">
                  <a:ln>
                    <a:noFill/>
                  </a:ln>
                  <a:solidFill>
                    <a:srgbClr val="1750EB"/>
                  </a:solidFill>
                  <a:effectLst/>
                  <a:latin typeface="JetBrains Mono"/>
                </a:rPr>
                <a:t>10</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true</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"Swordsman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033B3"/>
                  </a:solidFill>
                  <a:effectLst/>
                  <a:latin typeface="JetBrains Mono"/>
                </a:rPr>
                <a:t>class </a:t>
              </a:r>
              <a:r>
                <a:rPr kumimoji="0" lang="en-US" altLang="en-US" sz="1500" b="0" i="0" u="none" strike="noStrike" cap="none" normalizeH="0" baseline="0" dirty="0">
                  <a:ln>
                    <a:noFill/>
                  </a:ln>
                  <a:solidFill>
                    <a:srgbClr val="000000"/>
                  </a:solidFill>
                  <a:effectLst/>
                  <a:latin typeface="JetBrains Mono"/>
                </a:rPr>
                <a:t>Swordsman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strength</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Boolean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sword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Sword</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private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2</a:t>
              </a:r>
              <a:br>
                <a:rPr kumimoji="0" lang="en-US" altLang="en-US" sz="1500" b="0" i="0" u="none" strike="noStrike" cap="none" normalizeH="0" baseline="0" dirty="0">
                  <a:ln>
                    <a:noFill/>
                  </a:ln>
                  <a:solidFill>
                    <a:srgbClr val="1750EB"/>
                  </a:solidFill>
                  <a:effectLst/>
                  <a:latin typeface="JetBrains Mono"/>
                </a:rPr>
              </a:br>
              <a:r>
                <a:rPr kumimoji="0" lang="en-US" altLang="en-US" sz="1500" b="0" i="0" u="none" strike="noStrike" cap="none" normalizeH="0" baseline="0" dirty="0">
                  <a:ln>
                    <a:noFill/>
                  </a:ln>
                  <a:solidFill>
                    <a:srgbClr val="1750EB"/>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fun </a:t>
              </a:r>
              <a:r>
                <a:rPr kumimoji="0" lang="en-US" altLang="en-US" sz="1500" b="0" i="0" u="none" strike="noStrike" cap="none" normalizeH="0" baseline="0" dirty="0">
                  <a:ln>
                    <a:noFill/>
                  </a:ln>
                  <a:solidFill>
                    <a:srgbClr val="00627A"/>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sword</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 + </a:t>
              </a:r>
              <a:r>
                <a:rPr kumimoji="0" lang="en-US" altLang="en-US" sz="1500" b="0" i="0" u="none" strike="noStrike" cap="none" normalizeH="0" baseline="0" dirty="0">
                  <a:ln>
                    <a:noFill/>
                  </a:ln>
                  <a:solidFill>
                    <a:srgbClr val="871094"/>
                  </a:solidFill>
                  <a:effectLst/>
                  <a:latin typeface="JetBrains Mono"/>
                </a:rPr>
                <a:t>strength</a:t>
              </a:r>
              <a:br>
                <a:rPr kumimoji="0" lang="en-US" altLang="en-US" sz="1500" b="0" i="0" u="none" strike="noStrike" cap="none" normalizeH="0" baseline="0" dirty="0">
                  <a:ln>
                    <a:noFill/>
                  </a:ln>
                  <a:solidFill>
                    <a:srgbClr val="871094"/>
                  </a:solidFill>
                  <a:effectLst/>
                  <a:latin typeface="JetBrains Mono"/>
                </a:rPr>
              </a:b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if</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969852"/>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Swords single attack: 1</a:t>
              </a:r>
            </a:p>
            <a:p>
              <a:r>
                <a:rPr lang="en-GB" sz="1400" dirty="0">
                  <a:latin typeface="Consolas" panose="020B0609020204030204" pitchFamily="49" charset="0"/>
                </a:rPr>
                <a:t>Swordsman single attack: 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6A82183E-DDEF-0C98-8E47-7CA103F573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hr-HR" dirty="0">
                  <a:latin typeface="Consolas" panose="020B0609020204030204" pitchFamily="49" charset="0"/>
                </a:rPr>
                <a:t>ju </a:t>
              </a:r>
              <a:r>
                <a:rPr lang="en-GB" dirty="0" err="1">
                  <a:latin typeface="Consolas" panose="020B0609020204030204" pitchFamily="49" charset="0"/>
                </a:rPr>
                <a:t>postojati</a:t>
              </a:r>
              <a:r>
                <a:rPr lang="hr-HR" dirty="0">
                  <a:latin typeface="Consolas" panose="020B0609020204030204" pitchFamily="49" charset="0"/>
                </a:rPr>
                <a:t> klasa koja predstavlja kockicu,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a:t>
              </a:r>
              <a:r>
                <a:rPr lang="hr-HR" dirty="0" err="1">
                  <a:latin typeface="Consolas" panose="020B0609020204030204" pitchFamily="49" charset="0"/>
                </a:rPr>
                <a:t>ije</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Napišite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Imate pitanje?</a:t>
            </a:r>
            <a:endParaRPr lang="en-GB" dirty="0">
              <a:solidFill>
                <a:srgbClr val="3F8E93"/>
              </a:solidFill>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592E6D7-809A-574C-2B26-603E8646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99" y="1307306"/>
            <a:ext cx="4243387" cy="4243387"/>
          </a:xfrm>
          <a:prstGeom prst="rect">
            <a:avLst/>
          </a:prstGeom>
        </p:spPr>
      </p:pic>
      <p:sp>
        <p:nvSpPr>
          <p:cNvPr id="15" name="Content Placeholder 2">
            <a:extLst>
              <a:ext uri="{FF2B5EF4-FFF2-40B4-BE49-F238E27FC236}">
                <a16:creationId xmlns:a16="http://schemas.microsoft.com/office/drawing/2014/main" id="{BA122234-298B-0AF4-1868-8BB6FFC57369}"/>
              </a:ext>
            </a:extLst>
          </p:cNvPr>
          <p:cNvSpPr>
            <a:spLocks noGrp="1"/>
          </p:cNvSpPr>
          <p:nvPr>
            <p:ph idx="1"/>
          </p:nvPr>
        </p:nvSpPr>
        <p:spPr>
          <a:xfrm>
            <a:off x="-248118" y="5638800"/>
            <a:ext cx="7609165" cy="1095375"/>
          </a:xfrm>
        </p:spPr>
        <p:txBody>
          <a:bodyPr>
            <a:normAutofit/>
          </a:bodyPr>
          <a:lstStyle/>
          <a:p>
            <a:pPr marL="0" indent="0" algn="ctr">
              <a:buNone/>
            </a:pPr>
            <a:r>
              <a:rPr lang="hr-HR" sz="2400" dirty="0">
                <a:solidFill>
                  <a:schemeClr val="bg2">
                    <a:lumMod val="50000"/>
                  </a:schemeClr>
                </a:solidFill>
              </a:rPr>
              <a:t>Sve što ste uvijek htjeli znati, </a:t>
            </a:r>
          </a:p>
          <a:p>
            <a:pPr marL="0" indent="0" algn="ctr">
              <a:buNone/>
            </a:pPr>
            <a:r>
              <a:rPr lang="hr-HR" sz="2400" dirty="0">
                <a:solidFill>
                  <a:schemeClr val="bg2">
                    <a:lumMod val="50000"/>
                  </a:schemeClr>
                </a:solidFill>
              </a:rPr>
              <a:t>a niste se usudili pitati</a:t>
            </a:r>
          </a:p>
        </p:txBody>
      </p:sp>
      <p:pic>
        <p:nvPicPr>
          <p:cNvPr id="17" name="Picture 16">
            <a:extLst>
              <a:ext uri="{FF2B5EF4-FFF2-40B4-BE49-F238E27FC236}">
                <a16:creationId xmlns:a16="http://schemas.microsoft.com/office/drawing/2014/main" id="{259EF690-9776-DE24-8127-3DFAC5053C7C}"/>
              </a:ext>
            </a:extLst>
          </p:cNvPr>
          <p:cNvPicPr>
            <a:picLocks noChangeAspect="1"/>
          </p:cNvPicPr>
          <p:nvPr/>
        </p:nvPicPr>
        <p:blipFill>
          <a:blip r:embed="rId3"/>
          <a:stretch>
            <a:fillRect/>
          </a:stretch>
        </p:blipFill>
        <p:spPr>
          <a:xfrm>
            <a:off x="7646783" y="0"/>
            <a:ext cx="4559508" cy="6858000"/>
          </a:xfrm>
          <a:prstGeom prst="rect">
            <a:avLst/>
          </a:prstGeom>
        </p:spPr>
      </p:pic>
    </p:spTree>
    <p:extLst>
      <p:ext uri="{BB962C8B-B14F-4D97-AF65-F5344CB8AC3E}">
        <p14:creationId xmlns:p14="http://schemas.microsoft.com/office/powerpoint/2010/main" val="3833917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2232</TotalTime>
  <Words>4928</Words>
  <Application>Microsoft Office PowerPoint</Application>
  <PresentationFormat>Widescreen</PresentationFormat>
  <Paragraphs>433</Paragraphs>
  <Slides>67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Tko ste vi?</vt:lpstr>
      <vt:lpstr>PowerPoint Presentation</vt:lpstr>
      <vt:lpstr>PowerPoint Presentation</vt:lpstr>
      <vt:lpstr>Uvod u Kotlin  i OOP</vt:lpstr>
      <vt:lpstr>Što nam treba?</vt:lpstr>
      <vt:lpstr>Imate pitanje?</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Konstruktori</vt:lpstr>
      <vt:lpstr>Konstruktori</vt:lpstr>
      <vt:lpstr>Klase i objekti</vt:lpstr>
      <vt:lpstr>object</vt:lpstr>
      <vt:lpstr>object</vt:lpstr>
      <vt:lpstr>Companion 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akademija  2024</dc:title>
  <dc:creator>Bruno Zorić</dc:creator>
  <cp:lastModifiedBy>Zoric</cp:lastModifiedBy>
  <cp:revision>101</cp:revision>
  <dcterms:created xsi:type="dcterms:W3CDTF">2024-09-29T21:59:46Z</dcterms:created>
  <dcterms:modified xsi:type="dcterms:W3CDTF">2024-10-23T14:16:12Z</dcterms:modified>
</cp:coreProperties>
</file>